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8" r:id="rId6"/>
    <p:sldId id="259" r:id="rId7"/>
    <p:sldId id="260" r:id="rId8"/>
    <p:sldId id="269" r:id="rId9"/>
    <p:sldId id="261" r:id="rId10"/>
    <p:sldId id="267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목종 김" initials="목김" lastIdx="1" clrIdx="0">
    <p:extLst>
      <p:ext uri="{19B8F6BF-5375-455C-9EA6-DF929625EA0E}">
        <p15:presenceInfo xmlns:p15="http://schemas.microsoft.com/office/powerpoint/2012/main" userId="f14fa69d552b9b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자금확보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8-44A4-90C3-AF4B01280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실패우려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8-44A4-90C3-AF4B01280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경험 부족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8-44A4-90C3-AF4B012809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88-44A4-90C3-AF4B01280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79033551"/>
        <c:axId val="1479035951"/>
      </c:barChart>
      <c:catAx>
        <c:axId val="1479033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9035951"/>
        <c:crosses val="autoZero"/>
        <c:auto val="1"/>
        <c:lblAlgn val="ctr"/>
        <c:lblOffset val="100"/>
        <c:noMultiLvlLbl val="0"/>
      </c:catAx>
      <c:valAx>
        <c:axId val="1479035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7903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8-4B7A-A94D-38374715A27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6.9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8-4B7A-A94D-38374715A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23-4A08-B2D3-ACB7C0AD5F8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23-4A08-B2D3-ACB7C0AD5F8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23-4A08-B2D3-ACB7C0AD5F8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23-4A08-B2D3-ACB7C0AD5F8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23-4A08-B2D3-ACB7C0AD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63-4437-A462-A9C4DBBC605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3-4437-A462-A9C4DBBC605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63-4437-A462-A9C4DBBC605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63-4437-A462-A9C4DBBC605A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63-4437-A462-A9C4DBBC6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4502214"/>
            <a:ext cx="13411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스타트업 홍보 문제 해결을 위한 </a:t>
            </a:r>
            <a:endParaRPr lang="en-US" altLang="ko-KR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나노 </a:t>
            </a:r>
            <a:r>
              <a:rPr lang="ko-KR" altLang="en-US" sz="54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기용 서비스</a:t>
            </a:r>
            <a:endParaRPr lang="en-US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8949082"/>
            <a:ext cx="17068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2024.08.14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3F2FA-340C-A053-39FF-C331A3D0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3246554"/>
            <a:ext cx="6588465" cy="1417286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D8B69E4-570A-07EC-7BDC-9D570131EAFB}"/>
              </a:ext>
            </a:extLst>
          </p:cNvPr>
          <p:cNvSpPr txBox="1"/>
          <p:nvPr/>
        </p:nvSpPr>
        <p:spPr>
          <a:xfrm>
            <a:off x="8610600" y="6286500"/>
            <a:ext cx="1706835" cy="177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김목종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김민재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송성민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745791C-1D92-998B-0EF9-55F0B9E2D2E3}"/>
              </a:ext>
            </a:extLst>
          </p:cNvPr>
          <p:cNvSpPr txBox="1"/>
          <p:nvPr/>
        </p:nvSpPr>
        <p:spPr>
          <a:xfrm>
            <a:off x="1062318" y="9410700"/>
            <a:ext cx="7228264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벤처스타트업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아카데미사업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해커톤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대회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45C49B68-FEE3-3C3B-C874-583830E61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790617"/>
              </p:ext>
            </p:extLst>
          </p:nvPr>
        </p:nvGraphicFramePr>
        <p:xfrm>
          <a:off x="3733800" y="1714500"/>
          <a:ext cx="13411200" cy="589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F2CE6F4-AED9-2AAC-2205-F0F3E039F0A9}"/>
              </a:ext>
            </a:extLst>
          </p:cNvPr>
          <p:cNvSpPr txBox="1"/>
          <p:nvPr/>
        </p:nvSpPr>
        <p:spPr>
          <a:xfrm>
            <a:off x="2572905" y="57791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자금 확보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C6AA-5330-ACE0-FB1B-DCB6EE4D3CDE}"/>
              </a:ext>
            </a:extLst>
          </p:cNvPr>
          <p:cNvSpPr txBox="1"/>
          <p:nvPr/>
        </p:nvSpPr>
        <p:spPr>
          <a:xfrm>
            <a:off x="2572905" y="49265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실패 우려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1D2A1-8680-DE38-6DB2-043A1724C2CC}"/>
              </a:ext>
            </a:extLst>
          </p:cNvPr>
          <p:cNvSpPr txBox="1"/>
          <p:nvPr/>
        </p:nvSpPr>
        <p:spPr>
          <a:xfrm>
            <a:off x="2572905" y="39822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경험 부족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1D6C7-EBCC-FCD4-1CD8-E6E8589DB626}"/>
              </a:ext>
            </a:extLst>
          </p:cNvPr>
          <p:cNvSpPr txBox="1"/>
          <p:nvPr/>
        </p:nvSpPr>
        <p:spPr>
          <a:xfrm>
            <a:off x="3082958" y="3140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05A9F104-6F03-8C48-D25C-4F373B35ABB2}"/>
              </a:ext>
            </a:extLst>
          </p:cNvPr>
          <p:cNvSpPr txBox="1"/>
          <p:nvPr/>
        </p:nvSpPr>
        <p:spPr>
          <a:xfrm>
            <a:off x="14519564" y="6591300"/>
            <a:ext cx="2072987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중소벤처기업부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A4CC885-6829-59B6-90D2-92F54422E678}"/>
              </a:ext>
            </a:extLst>
          </p:cNvPr>
          <p:cNvSpPr txBox="1"/>
          <p:nvPr/>
        </p:nvSpPr>
        <p:spPr>
          <a:xfrm>
            <a:off x="6781800" y="18669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창업 실패 요인</a:t>
            </a:r>
            <a:r>
              <a:rPr lang="en-US" altLang="ko-KR" sz="3600" b="1" dirty="0"/>
              <a:t> (</a:t>
            </a:r>
            <a:r>
              <a:rPr lang="ko-KR" altLang="en-US" sz="3600" b="1" dirty="0"/>
              <a:t>복수응답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BB5BF5B2-4C3F-840B-60CE-B48294C05FAE}"/>
              </a:ext>
            </a:extLst>
          </p:cNvPr>
          <p:cNvSpPr txBox="1"/>
          <p:nvPr/>
        </p:nvSpPr>
        <p:spPr>
          <a:xfrm>
            <a:off x="3699485" y="8211790"/>
            <a:ext cx="14097000" cy="20331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스타트업에</a:t>
            </a:r>
            <a:r>
              <a:rPr lang="ko-KR" altLang="en-US" sz="3600" dirty="0"/>
              <a:t> 가장 큰 문제는 </a:t>
            </a:r>
            <a:r>
              <a:rPr lang="ko-KR" altLang="en-US" sz="3600" b="1" dirty="0"/>
              <a:t>자금 확보</a:t>
            </a:r>
            <a:r>
              <a:rPr lang="ko-KR" altLang="en-US" sz="3600" dirty="0"/>
              <a:t>라고 생각하였습니다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3EBEFFE-979D-04EB-3371-2750552E17A4}"/>
              </a:ext>
            </a:extLst>
          </p:cNvPr>
          <p:cNvGraphicFramePr/>
          <p:nvPr/>
        </p:nvGraphicFramePr>
        <p:xfrm>
          <a:off x="609600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2D88ECD1-774D-E101-3216-9C4DECB1C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310028"/>
              </p:ext>
            </p:extLst>
          </p:nvPr>
        </p:nvGraphicFramePr>
        <p:xfrm>
          <a:off x="11814449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93D56EF-5821-5C8A-CCEF-B977FEBD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444797"/>
              </p:ext>
            </p:extLst>
          </p:nvPr>
        </p:nvGraphicFramePr>
        <p:xfrm>
          <a:off x="6154881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1">
            <a:extLst>
              <a:ext uri="{FF2B5EF4-FFF2-40B4-BE49-F238E27FC236}">
                <a16:creationId xmlns:a16="http://schemas.microsoft.com/office/drawing/2014/main" id="{A685C18E-2236-F740-557E-0A19842F5EAD}"/>
              </a:ext>
            </a:extLst>
          </p:cNvPr>
          <p:cNvSpPr txBox="1"/>
          <p:nvPr/>
        </p:nvSpPr>
        <p:spPr>
          <a:xfrm>
            <a:off x="337185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69%</a:t>
            </a:r>
            <a:endParaRPr lang="ko-KR" altLang="en-US" sz="3600" b="1" dirty="0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00695A-061C-C540-6203-F46557C130E0}"/>
              </a:ext>
            </a:extLst>
          </p:cNvPr>
          <p:cNvSpPr txBox="1"/>
          <p:nvPr/>
        </p:nvSpPr>
        <p:spPr>
          <a:xfrm>
            <a:off x="1475854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64%</a:t>
            </a:r>
            <a:endParaRPr lang="ko-KR" altLang="en-US" sz="3600" b="1" dirty="0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46F94C21-F259-0C7C-F48C-DE3012783FD1}"/>
              </a:ext>
            </a:extLst>
          </p:cNvPr>
          <p:cNvSpPr txBox="1"/>
          <p:nvPr/>
        </p:nvSpPr>
        <p:spPr>
          <a:xfrm>
            <a:off x="9078190" y="6616690"/>
            <a:ext cx="914388" cy="91441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94%</a:t>
            </a:r>
            <a:endParaRPr lang="ko-KR" altLang="en-US" sz="3600" b="1" dirty="0"/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1B901160-FBC5-34DB-2CA6-035E75D31498}"/>
              </a:ext>
            </a:extLst>
          </p:cNvPr>
          <p:cNvSpPr txBox="1"/>
          <p:nvPr/>
        </p:nvSpPr>
        <p:spPr>
          <a:xfrm>
            <a:off x="2590800" y="17907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마케팅 예산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27EBCA1-9880-E86B-307F-81619BCD036B}"/>
              </a:ext>
            </a:extLst>
          </p:cNvPr>
          <p:cNvSpPr txBox="1"/>
          <p:nvPr/>
        </p:nvSpPr>
        <p:spPr>
          <a:xfrm>
            <a:off x="14252848" y="1790700"/>
            <a:ext cx="1596752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구매율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11170A4E-8224-6AD7-9376-B9E3A3A85AD0}"/>
              </a:ext>
            </a:extLst>
          </p:cNvPr>
          <p:cNvSpPr txBox="1"/>
          <p:nvPr/>
        </p:nvSpPr>
        <p:spPr>
          <a:xfrm>
            <a:off x="10500013" y="7356210"/>
            <a:ext cx="6127173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아스파이어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마케팅 트렌드 보고서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82EA8824-06E2-FA83-3185-3787B788E9E7}"/>
              </a:ext>
            </a:extLst>
          </p:cNvPr>
          <p:cNvSpPr txBox="1"/>
          <p:nvPr/>
        </p:nvSpPr>
        <p:spPr>
          <a:xfrm>
            <a:off x="8305800" y="1790700"/>
            <a:ext cx="1981200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투자 계획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8195E-30F7-A975-CF1A-BDB04B066A04}"/>
              </a:ext>
            </a:extLst>
          </p:cNvPr>
          <p:cNvSpPr txBox="1"/>
          <p:nvPr/>
        </p:nvSpPr>
        <p:spPr>
          <a:xfrm>
            <a:off x="2743201" y="8253845"/>
            <a:ext cx="13258800" cy="12330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점점 늘어나는 마케팅 비용을 효과적으로 사용하기 위해</a:t>
            </a:r>
            <a:endParaRPr lang="en-US" altLang="ko-KR" sz="3600" dirty="0"/>
          </a:p>
          <a:p>
            <a:r>
              <a:rPr lang="ko-KR" altLang="en-US" sz="3600" dirty="0"/>
              <a:t>여러 브랜드들은 이미 </a:t>
            </a:r>
            <a:r>
              <a:rPr lang="ko-KR" altLang="en-US" sz="3600" b="1" dirty="0" err="1"/>
              <a:t>인플루언서</a:t>
            </a:r>
            <a:r>
              <a:rPr lang="ko-KR" altLang="en-US" sz="3600" b="1" dirty="0"/>
              <a:t> 마케팅</a:t>
            </a:r>
            <a:r>
              <a:rPr lang="ko-KR" altLang="en-US" sz="3600" dirty="0"/>
              <a:t>을 이용하고 있었습니다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309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4DC191-16AA-B3F4-3E9A-DAA7C0173761}"/>
              </a:ext>
            </a:extLst>
          </p:cNvPr>
          <p:cNvSpPr txBox="1"/>
          <p:nvPr/>
        </p:nvSpPr>
        <p:spPr>
          <a:xfrm>
            <a:off x="2895600" y="4762500"/>
            <a:ext cx="12954000" cy="76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/>
              <a:t>늘어나는 </a:t>
            </a:r>
            <a:r>
              <a:rPr lang="ko-KR" altLang="en-US" sz="4000" b="1" dirty="0"/>
              <a:t>마케팅 비용</a:t>
            </a:r>
            <a:r>
              <a:rPr lang="ko-KR" altLang="en-US" sz="4000" dirty="0"/>
              <a:t>을 줄이면서 효율을 높일 수 있을까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9669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B1D15B9-900C-D1C5-1DDE-65B183862F0D}"/>
              </a:ext>
            </a:extLst>
          </p:cNvPr>
          <p:cNvSpPr/>
          <p:nvPr/>
        </p:nvSpPr>
        <p:spPr>
          <a:xfrm>
            <a:off x="5905500" y="3352800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2BD2A0-210B-5ABD-FA5A-CB905E2D1B0B}"/>
              </a:ext>
            </a:extLst>
          </p:cNvPr>
          <p:cNvSpPr/>
          <p:nvPr/>
        </p:nvSpPr>
        <p:spPr>
          <a:xfrm>
            <a:off x="9525000" y="3359727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C148E8-CE19-DE8C-50A4-8DB566F337A0}"/>
              </a:ext>
            </a:extLst>
          </p:cNvPr>
          <p:cNvSpPr/>
          <p:nvPr/>
        </p:nvSpPr>
        <p:spPr>
          <a:xfrm>
            <a:off x="13144500" y="3349336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840DB3-8EB1-0F8B-9ACD-9F7FF7A8D8B6}"/>
              </a:ext>
            </a:extLst>
          </p:cNvPr>
          <p:cNvSpPr/>
          <p:nvPr/>
        </p:nvSpPr>
        <p:spPr>
          <a:xfrm>
            <a:off x="2286000" y="3349336"/>
            <a:ext cx="2819400" cy="2819400"/>
          </a:xfrm>
          <a:prstGeom prst="ellipse">
            <a:avLst/>
          </a:prstGeom>
          <a:solidFill>
            <a:srgbClr val="FEFBEE">
              <a:alpha val="50000"/>
            </a:srgbClr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365437E-32A9-7128-896F-81F9E2996C77}"/>
              </a:ext>
            </a:extLst>
          </p:cNvPr>
          <p:cNvSpPr txBox="1"/>
          <p:nvPr/>
        </p:nvSpPr>
        <p:spPr>
          <a:xfrm>
            <a:off x="2327564" y="6683646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키워드 입력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69B2376-74CF-08A1-5C16-5E2A44DB558B}"/>
              </a:ext>
            </a:extLst>
          </p:cNvPr>
          <p:cNvSpPr txBox="1"/>
          <p:nvPr/>
        </p:nvSpPr>
        <p:spPr>
          <a:xfrm>
            <a:off x="2476500" y="6324573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스타트업이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원하는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8202A12F-919B-5C6E-097D-EC09683089F0}"/>
              </a:ext>
            </a:extLst>
          </p:cNvPr>
          <p:cNvSpPr txBox="1"/>
          <p:nvPr/>
        </p:nvSpPr>
        <p:spPr>
          <a:xfrm>
            <a:off x="5829300" y="2683173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카테고리 분류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FEAC3A2-74D9-C946-8F8A-D191D91C21CD}"/>
              </a:ext>
            </a:extLst>
          </p:cNvPr>
          <p:cNvSpPr txBox="1"/>
          <p:nvPr/>
        </p:nvSpPr>
        <p:spPr>
          <a:xfrm>
            <a:off x="5981700" y="2324100"/>
            <a:ext cx="2819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키워드 분석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1169455-FBE7-9D16-42F3-C71E89580F05}"/>
              </a:ext>
            </a:extLst>
          </p:cNvPr>
          <p:cNvSpPr txBox="1"/>
          <p:nvPr/>
        </p:nvSpPr>
        <p:spPr>
          <a:xfrm>
            <a:off x="9372600" y="6683646"/>
            <a:ext cx="3505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/>
              <a:t>인플루언서</a:t>
            </a:r>
            <a:r>
              <a:rPr lang="ko-KR" altLang="en-US" sz="3200" b="1" dirty="0"/>
              <a:t> 선정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D4E33B7-F772-69B7-6336-2C330D8035AC}"/>
              </a:ext>
            </a:extLst>
          </p:cNvPr>
          <p:cNvSpPr txBox="1"/>
          <p:nvPr/>
        </p:nvSpPr>
        <p:spPr>
          <a:xfrm>
            <a:off x="10096500" y="6324573"/>
            <a:ext cx="190500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키워드 기반의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C1954C5E-C305-8695-78CA-C075037A1D26}"/>
              </a:ext>
            </a:extLst>
          </p:cNvPr>
          <p:cNvSpPr txBox="1"/>
          <p:nvPr/>
        </p:nvSpPr>
        <p:spPr>
          <a:xfrm>
            <a:off x="13449300" y="2683173"/>
            <a:ext cx="2247900" cy="67655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매칭 완료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44D1D74-F250-E1A4-7F3B-E2EFE3E92343}"/>
              </a:ext>
            </a:extLst>
          </p:cNvPr>
          <p:cNvSpPr txBox="1"/>
          <p:nvPr/>
        </p:nvSpPr>
        <p:spPr>
          <a:xfrm>
            <a:off x="13335000" y="2324100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 검수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0" name="그래픽 19" descr="펼쳐진 책">
            <a:extLst>
              <a:ext uri="{FF2B5EF4-FFF2-40B4-BE49-F238E27FC236}">
                <a16:creationId xmlns:a16="http://schemas.microsoft.com/office/drawing/2014/main" id="{70A4D6A9-17F8-89A5-E080-489B9F8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4149436"/>
            <a:ext cx="1143000" cy="1143000"/>
          </a:xfrm>
          <a:prstGeom prst="rect">
            <a:avLst/>
          </a:prstGeom>
        </p:spPr>
      </p:pic>
      <p:pic>
        <p:nvPicPr>
          <p:cNvPr id="22" name="그래픽 21" descr="검사 목록 RTL">
            <a:extLst>
              <a:ext uri="{FF2B5EF4-FFF2-40B4-BE49-F238E27FC236}">
                <a16:creationId xmlns:a16="http://schemas.microsoft.com/office/drawing/2014/main" id="{BCDCAA7D-952D-5C49-322F-0C887A65C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4149436"/>
            <a:ext cx="1104900" cy="1104900"/>
          </a:xfrm>
          <a:prstGeom prst="rect">
            <a:avLst/>
          </a:prstGeom>
        </p:spPr>
      </p:pic>
      <p:pic>
        <p:nvPicPr>
          <p:cNvPr id="24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3200" y="4149436"/>
            <a:ext cx="1143000" cy="1143000"/>
          </a:xfrm>
          <a:prstGeom prst="rect">
            <a:avLst/>
          </a:prstGeom>
        </p:spPr>
      </p:pic>
      <p:pic>
        <p:nvPicPr>
          <p:cNvPr id="26" name="그래픽 25" descr="악수">
            <a:extLst>
              <a:ext uri="{FF2B5EF4-FFF2-40B4-BE49-F238E27FC236}">
                <a16:creationId xmlns:a16="http://schemas.microsoft.com/office/drawing/2014/main" id="{5DF6E9FD-0E75-A5F3-58FA-D733139A6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01750" y="4187536"/>
            <a:ext cx="1143000" cy="11430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298BD472-EC36-6DEB-D448-B272020DE489}"/>
              </a:ext>
            </a:extLst>
          </p:cNvPr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소개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3102AFF7-A93B-433A-F1FF-F9294A8531E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331153D-7AC1-678A-9710-58F219C0B2CF}"/>
              </a:ext>
            </a:extLst>
          </p:cNvPr>
          <p:cNvSpPr/>
          <p:nvPr/>
        </p:nvSpPr>
        <p:spPr>
          <a:xfrm>
            <a:off x="52578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972D4FF-31A1-B00A-E371-4549AEC17B79}"/>
              </a:ext>
            </a:extLst>
          </p:cNvPr>
          <p:cNvSpPr/>
          <p:nvPr/>
        </p:nvSpPr>
        <p:spPr>
          <a:xfrm>
            <a:off x="89154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8563E98-E8BB-4C62-E07C-16E16856CD66}"/>
              </a:ext>
            </a:extLst>
          </p:cNvPr>
          <p:cNvSpPr/>
          <p:nvPr/>
        </p:nvSpPr>
        <p:spPr>
          <a:xfrm>
            <a:off x="125349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2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441AB3A-1C4B-BD01-1B14-3B42C197F93A}"/>
              </a:ext>
            </a:extLst>
          </p:cNvPr>
          <p:cNvSpPr/>
          <p:nvPr/>
        </p:nvSpPr>
        <p:spPr>
          <a:xfrm>
            <a:off x="10264524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752600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3737191" y="1712876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86525" y="1827112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200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8E9EC5ED-354D-CEC9-0AE6-B06BCC119757}"/>
              </a:ext>
            </a:extLst>
          </p:cNvPr>
          <p:cNvGrpSpPr/>
          <p:nvPr/>
        </p:nvGrpSpPr>
        <p:grpSpPr>
          <a:xfrm>
            <a:off x="12302840" y="1715527"/>
            <a:ext cx="2247971" cy="698372"/>
            <a:chOff x="0" y="0"/>
            <a:chExt cx="592058" cy="183933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6F09A58-2E4F-FC51-D280-3DCE65460DE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74B43EC7-F355-E7DA-CA9C-3EDC4BB1B76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13C447AD-B91B-4863-543B-E1FA9F6DA064}"/>
              </a:ext>
            </a:extLst>
          </p:cNvPr>
          <p:cNvSpPr txBox="1"/>
          <p:nvPr/>
        </p:nvSpPr>
        <p:spPr>
          <a:xfrm>
            <a:off x="12652174" y="1829763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C9D518BB-DC1A-5303-35AA-FD2641772315}"/>
              </a:ext>
            </a:extLst>
          </p:cNvPr>
          <p:cNvSpPr txBox="1"/>
          <p:nvPr/>
        </p:nvSpPr>
        <p:spPr>
          <a:xfrm>
            <a:off x="11582400" y="9922152"/>
            <a:ext cx="67056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&lt;2023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크리에이터 등록 및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캠패인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집행 단가 데이터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YOUHA&gt;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1C83FB-E8E5-DC4E-BB95-ECD7DE1709B4}"/>
              </a:ext>
            </a:extLst>
          </p:cNvPr>
          <p:cNvSpPr/>
          <p:nvPr/>
        </p:nvSpPr>
        <p:spPr>
          <a:xfrm>
            <a:off x="345147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70</a:t>
            </a:r>
            <a:r>
              <a:rPr lang="ko-KR" altLang="en-US" sz="3200" b="1" dirty="0">
                <a:solidFill>
                  <a:schemeClr val="tx1"/>
                </a:solidFill>
              </a:rPr>
              <a:t>만원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705E27D-C24E-80DA-5D3D-306F85960449}"/>
              </a:ext>
            </a:extLst>
          </p:cNvPr>
          <p:cNvSpPr txBox="1"/>
          <p:nvPr/>
        </p:nvSpPr>
        <p:spPr>
          <a:xfrm>
            <a:off x="3299075" y="6371524"/>
            <a:ext cx="3101725" cy="1413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 구독자를 지닌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나노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매칭하여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최소한의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마케팅 비용으로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높은 판매율 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224C4A-385F-D040-BD08-3EA5C75C35FB}"/>
              </a:ext>
            </a:extLst>
          </p:cNvPr>
          <p:cNvSpPr/>
          <p:nvPr/>
        </p:nvSpPr>
        <p:spPr>
          <a:xfrm>
            <a:off x="1205345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홍보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CC5846A5-AFDA-79D0-43B2-FAC6A2AFDE83}"/>
              </a:ext>
            </a:extLst>
          </p:cNvPr>
          <p:cNvSpPr txBox="1"/>
          <p:nvPr/>
        </p:nvSpPr>
        <p:spPr>
          <a:xfrm>
            <a:off x="11912292" y="6368873"/>
            <a:ext cx="3101725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홍보성 이벤트를 통한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구독자 상승과 인지도 상승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923832" y="765070"/>
            <a:ext cx="166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수익 구조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C18B16C-DDDB-77A7-F529-4394868B13B0}"/>
              </a:ext>
            </a:extLst>
          </p:cNvPr>
          <p:cNvSpPr/>
          <p:nvPr/>
        </p:nvSpPr>
        <p:spPr>
          <a:xfrm>
            <a:off x="3967116" y="2555058"/>
            <a:ext cx="5176884" cy="5176884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구독 서비스를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통한 고정적인 매출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AEE1F285-8FA7-E3F8-846D-8FEA8DE5FEFC}"/>
              </a:ext>
            </a:extLst>
          </p:cNvPr>
          <p:cNvSpPr txBox="1"/>
          <p:nvPr/>
        </p:nvSpPr>
        <p:spPr>
          <a:xfrm>
            <a:off x="9677400" y="4319585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60C36344-0B60-38E2-CF03-60917606B663}"/>
              </a:ext>
            </a:extLst>
          </p:cNvPr>
          <p:cNvSpPr txBox="1"/>
          <p:nvPr/>
        </p:nvSpPr>
        <p:spPr>
          <a:xfrm>
            <a:off x="9906000" y="4076700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등급에 따른 기능적 차이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73796640-21D0-11A4-5F97-8CBBD834EB18}"/>
              </a:ext>
            </a:extLst>
          </p:cNvPr>
          <p:cNvSpPr txBox="1"/>
          <p:nvPr/>
        </p:nvSpPr>
        <p:spPr>
          <a:xfrm>
            <a:off x="10058400" y="4567858"/>
            <a:ext cx="48768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구독제에서의 등급을 통해 추가적인 결과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DB819CB7-D2D9-D734-DF0D-BD5B59A07E2E}"/>
              </a:ext>
            </a:extLst>
          </p:cNvPr>
          <p:cNvSpPr txBox="1"/>
          <p:nvPr/>
        </p:nvSpPr>
        <p:spPr>
          <a:xfrm>
            <a:off x="9698182" y="5609776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3185FAD8-8870-13E6-9B62-DCED926BF76A}"/>
              </a:ext>
            </a:extLst>
          </p:cNvPr>
          <p:cNvSpPr txBox="1"/>
          <p:nvPr/>
        </p:nvSpPr>
        <p:spPr>
          <a:xfrm>
            <a:off x="9926782" y="5366891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정교한 매칭 결과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25683A22-9213-8E4D-D544-C7896E6395DB}"/>
              </a:ext>
            </a:extLst>
          </p:cNvPr>
          <p:cNvSpPr txBox="1"/>
          <p:nvPr/>
        </p:nvSpPr>
        <p:spPr>
          <a:xfrm>
            <a:off x="10079182" y="5858049"/>
            <a:ext cx="4876800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핀포인트 필터링과 같은 정확성을 높이기 위한 기능 제공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865D7D-E0EF-4A8D-E9F9-C7120395FEE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CB1382-9C2B-5397-C2D0-7BEA856DEC48}"/>
              </a:ext>
            </a:extLst>
          </p:cNvPr>
          <p:cNvSpPr txBox="1"/>
          <p:nvPr/>
        </p:nvSpPr>
        <p:spPr>
          <a:xfrm>
            <a:off x="923832" y="765070"/>
            <a:ext cx="143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이후 계획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A20660-F36B-E9C6-8801-D0ECE912B440}"/>
              </a:ext>
            </a:extLst>
          </p:cNvPr>
          <p:cNvSpPr/>
          <p:nvPr/>
        </p:nvSpPr>
        <p:spPr>
          <a:xfrm>
            <a:off x="5981700" y="1591734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EAA35027-0763-379E-A47B-32A33E6AE1B7}"/>
              </a:ext>
            </a:extLst>
          </p:cNvPr>
          <p:cNvGrpSpPr/>
          <p:nvPr/>
        </p:nvGrpSpPr>
        <p:grpSpPr>
          <a:xfrm>
            <a:off x="7966291" y="1209110"/>
            <a:ext cx="2247971" cy="698372"/>
            <a:chOff x="0" y="0"/>
            <a:chExt cx="592058" cy="183933"/>
          </a:xfrm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3AC48C9B-46C0-7AE7-8D24-8352A993A97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9007E0D7-1518-1C6D-FD1C-A03490381AB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20">
            <a:extLst>
              <a:ext uri="{FF2B5EF4-FFF2-40B4-BE49-F238E27FC236}">
                <a16:creationId xmlns:a16="http://schemas.microsoft.com/office/drawing/2014/main" id="{DAB8F806-87F1-D1B5-7C66-D0154E5B5D42}"/>
              </a:ext>
            </a:extLst>
          </p:cNvPr>
          <p:cNvSpPr txBox="1"/>
          <p:nvPr/>
        </p:nvSpPr>
        <p:spPr>
          <a:xfrm>
            <a:off x="8315625" y="132334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방향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B1CF7CC-0733-7357-38C9-F254D5C4210F}"/>
              </a:ext>
            </a:extLst>
          </p:cNvPr>
          <p:cNvSpPr txBox="1"/>
          <p:nvPr/>
        </p:nvSpPr>
        <p:spPr>
          <a:xfrm>
            <a:off x="6515100" y="3967769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0372DC92-93B4-476B-D95E-36C47E6E4C0E}"/>
              </a:ext>
            </a:extLst>
          </p:cNvPr>
          <p:cNvSpPr txBox="1"/>
          <p:nvPr/>
        </p:nvSpPr>
        <p:spPr>
          <a:xfrm>
            <a:off x="6743700" y="3724884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플랫폼 서비스를 통한 확장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9DE4819-6330-12D7-CEAB-CA8981FE7914}"/>
              </a:ext>
            </a:extLst>
          </p:cNvPr>
          <p:cNvSpPr txBox="1"/>
          <p:nvPr/>
        </p:nvSpPr>
        <p:spPr>
          <a:xfrm>
            <a:off x="6896100" y="4216042"/>
            <a:ext cx="4293628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 블로그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인스타 그램과 같은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SNS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사업 확장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0800E01-A980-1A50-FAB3-FBDA301D6D74}"/>
              </a:ext>
            </a:extLst>
          </p:cNvPr>
          <p:cNvSpPr txBox="1"/>
          <p:nvPr/>
        </p:nvSpPr>
        <p:spPr>
          <a:xfrm>
            <a:off x="6515100" y="5800493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E0FAF4E-03F6-1789-E0E4-FEEEAD284326}"/>
              </a:ext>
            </a:extLst>
          </p:cNvPr>
          <p:cNvSpPr txBox="1"/>
          <p:nvPr/>
        </p:nvSpPr>
        <p:spPr>
          <a:xfrm>
            <a:off x="6743700" y="5557608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등록 시스템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2730C17D-0AD0-58A1-A192-1E2969469F2B}"/>
              </a:ext>
            </a:extLst>
          </p:cNvPr>
          <p:cNvSpPr txBox="1"/>
          <p:nvPr/>
        </p:nvSpPr>
        <p:spPr>
          <a:xfrm>
            <a:off x="6896100" y="6048766"/>
            <a:ext cx="4293628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직접 자신의 프로필을 등록하여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매칭받는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서비스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0081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213</Words>
  <Application>Microsoft Office PowerPoint</Application>
  <PresentationFormat>사용자 지정</PresentationFormat>
  <Paragraphs>66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Source Han Sans KR Bold</vt:lpstr>
      <vt:lpstr>Source Han Sans KR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김목종</dc:creator>
  <cp:lastModifiedBy>목종 김</cp:lastModifiedBy>
  <cp:revision>4</cp:revision>
  <dcterms:created xsi:type="dcterms:W3CDTF">2006-08-16T00:00:00Z</dcterms:created>
  <dcterms:modified xsi:type="dcterms:W3CDTF">2024-08-13T17:46:34Z</dcterms:modified>
  <dc:identifier>DAGNvotibg0</dc:identifier>
</cp:coreProperties>
</file>